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9" r:id="rId2"/>
    <p:sldId id="270" r:id="rId3"/>
    <p:sldId id="271" r:id="rId4"/>
    <p:sldId id="272" r:id="rId5"/>
    <p:sldId id="280" r:id="rId6"/>
    <p:sldId id="273" r:id="rId7"/>
    <p:sldId id="274" r:id="rId8"/>
    <p:sldId id="275" r:id="rId9"/>
    <p:sldId id="276" r:id="rId10"/>
    <p:sldId id="277" r:id="rId11"/>
    <p:sldId id="278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40" autoAdjust="0"/>
  </p:normalViewPr>
  <p:slideViewPr>
    <p:cSldViewPr>
      <p:cViewPr varScale="1">
        <p:scale>
          <a:sx n="59" d="100"/>
          <a:sy n="59" d="100"/>
        </p:scale>
        <p:origin x="-8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D1DA081-861B-494C-9F24-368105140B9C}" type="datetimeFigureOut">
              <a:rPr lang="en-US" smtClean="0"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CDA3519-D650-4A4D-9687-8A975D106DB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543800" cy="28956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 smtClean="0"/>
              <a:t/>
            </a:r>
            <a:br>
              <a:rPr lang="en-GB" sz="4800" b="1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400" dirty="0" smtClean="0"/>
              <a:t>ADHD AND THE WORKPLACE -</a:t>
            </a:r>
            <a:r>
              <a:rPr lang="en-US" sz="4400" dirty="0" smtClean="0"/>
              <a:t> </a:t>
            </a:r>
            <a:r>
              <a:rPr lang="en-GB" sz="4400" u="sng" dirty="0" smtClean="0"/>
              <a:t>MANIFESTATIONS </a:t>
            </a:r>
            <a:r>
              <a:rPr lang="en-GB" sz="4400" b="0" u="sng" dirty="0" smtClean="0"/>
              <a:t/>
            </a:r>
            <a:br>
              <a:rPr lang="en-GB" sz="4400" b="0" u="sng" dirty="0" smtClean="0"/>
            </a:br>
            <a:endParaRPr lang="en-US" sz="4400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505200"/>
            <a:ext cx="6705600" cy="1981200"/>
          </a:xfrm>
        </p:spPr>
        <p:txBody>
          <a:bodyPr>
            <a:normAutofit/>
          </a:bodyPr>
          <a:lstStyle/>
          <a:p>
            <a:endParaRPr lang="en-US" sz="4400" b="1" dirty="0" smtClean="0"/>
          </a:p>
          <a:p>
            <a:pPr algn="ctr"/>
            <a:r>
              <a:rPr lang="en-GB" sz="4400" b="1" u="sng" dirty="0" smtClean="0"/>
              <a:t>INTRODUCTION</a:t>
            </a:r>
            <a:endParaRPr lang="en-US" sz="4400" b="1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609600"/>
            <a:ext cx="8305800" cy="5516563"/>
          </a:xfrm>
        </p:spPr>
        <p:txBody>
          <a:bodyPr/>
          <a:lstStyle/>
          <a:p>
            <a:pPr>
              <a:buNone/>
            </a:pPr>
            <a:r>
              <a:rPr lang="en-GB" sz="4000" dirty="0"/>
              <a:t>The talk will cover the following</a:t>
            </a:r>
            <a:r>
              <a:rPr lang="en-GB" sz="4000" dirty="0" smtClean="0"/>
              <a:t>:</a:t>
            </a:r>
          </a:p>
          <a:p>
            <a:pPr>
              <a:buNone/>
            </a:pPr>
            <a:endParaRPr lang="en-US" sz="4000" dirty="0"/>
          </a:p>
          <a:p>
            <a:pPr lvl="0"/>
            <a:r>
              <a:rPr lang="en-GB" sz="3600" dirty="0"/>
              <a:t>WHAT IS ADHD?</a:t>
            </a:r>
            <a:endParaRPr lang="en-US" sz="3600" dirty="0"/>
          </a:p>
          <a:p>
            <a:pPr lvl="0"/>
            <a:r>
              <a:rPr lang="en-GB" sz="3600" dirty="0"/>
              <a:t>ADHD ACROSS THE LIFESPAN.</a:t>
            </a:r>
            <a:endParaRPr lang="en-US" sz="3600" dirty="0"/>
          </a:p>
          <a:p>
            <a:pPr lvl="0"/>
            <a:r>
              <a:rPr lang="en-GB" sz="3600" dirty="0"/>
              <a:t>CHALLENGES OF ADHD IN ADULTS.</a:t>
            </a:r>
            <a:endParaRPr lang="en-US" sz="3600" dirty="0"/>
          </a:p>
          <a:p>
            <a:pPr lvl="0"/>
            <a:r>
              <a:rPr lang="en-GB" sz="3600" dirty="0"/>
              <a:t>ADHD AT THE WORKPLACE.</a:t>
            </a:r>
            <a:endParaRPr lang="en-US" sz="3600" dirty="0"/>
          </a:p>
          <a:p>
            <a:pPr lvl="0"/>
            <a:r>
              <a:rPr lang="en-GB" sz="3600" dirty="0"/>
              <a:t>CONCLUSION.</a:t>
            </a:r>
            <a:endParaRPr lang="en-US" sz="3600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305800" cy="715962"/>
          </a:xfrm>
        </p:spPr>
        <p:txBody>
          <a:bodyPr>
            <a:noAutofit/>
          </a:bodyPr>
          <a:lstStyle/>
          <a:p>
            <a:pPr algn="ctr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WHAT IS ADHD?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458200" cy="5257800"/>
          </a:xfrm>
        </p:spPr>
        <p:txBody>
          <a:bodyPr>
            <a:noAutofit/>
          </a:bodyPr>
          <a:lstStyle/>
          <a:p>
            <a:pPr lvl="0"/>
            <a:r>
              <a:rPr lang="en-GB" sz="3300" dirty="0" smtClean="0"/>
              <a:t>A complex </a:t>
            </a:r>
            <a:r>
              <a:rPr lang="en-GB" sz="3300" dirty="0" err="1" smtClean="0"/>
              <a:t>neuro</a:t>
            </a:r>
            <a:r>
              <a:rPr lang="en-GB" sz="3300" dirty="0" smtClean="0"/>
              <a:t>-developmental disorder i.e. onset in the development period.</a:t>
            </a:r>
            <a:endParaRPr lang="en-US" sz="3300" dirty="0" smtClean="0"/>
          </a:p>
          <a:p>
            <a:pPr lvl="0"/>
            <a:r>
              <a:rPr lang="en-GB" sz="3300" dirty="0" smtClean="0"/>
              <a:t>It therefore manifests early in life and can be mild or severe.</a:t>
            </a:r>
            <a:endParaRPr lang="en-US" sz="3300" dirty="0" smtClean="0"/>
          </a:p>
          <a:p>
            <a:pPr lvl="0"/>
            <a:r>
              <a:rPr lang="en-GB" sz="3300" dirty="0" smtClean="0"/>
              <a:t>It is a disorder defined by impairing levels of inattention/disorganization and or hyperactivity-impulsivity.</a:t>
            </a:r>
            <a:endParaRPr lang="en-US" sz="3300" dirty="0" smtClean="0"/>
          </a:p>
          <a:p>
            <a:r>
              <a:rPr lang="en-GB" sz="3300" dirty="0" smtClean="0"/>
              <a:t>High degree of genetic predisposition.</a:t>
            </a:r>
            <a:endParaRPr lang="en-US" sz="3300" dirty="0" smtClean="0"/>
          </a:p>
          <a:p>
            <a:endParaRPr lang="en-US" sz="3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38200"/>
            <a:ext cx="8153400" cy="5287963"/>
          </a:xfrm>
        </p:spPr>
        <p:txBody>
          <a:bodyPr/>
          <a:lstStyle/>
          <a:p>
            <a:pPr>
              <a:buNone/>
            </a:pPr>
            <a:r>
              <a:rPr lang="en-GB" sz="4000" dirty="0" smtClean="0"/>
              <a:t>The core symptoms are therefore:</a:t>
            </a:r>
          </a:p>
          <a:p>
            <a:pPr>
              <a:buNone/>
            </a:pPr>
            <a:endParaRPr lang="en-US" sz="4000" dirty="0" smtClean="0"/>
          </a:p>
          <a:p>
            <a:pPr lvl="0"/>
            <a:r>
              <a:rPr lang="en-GB" sz="4000" dirty="0" smtClean="0"/>
              <a:t>Inattention.</a:t>
            </a:r>
            <a:endParaRPr lang="en-US" sz="4000" dirty="0" smtClean="0"/>
          </a:p>
          <a:p>
            <a:pPr lvl="0"/>
            <a:r>
              <a:rPr lang="en-GB" sz="4000" dirty="0" smtClean="0"/>
              <a:t>Hyperactivity.</a:t>
            </a:r>
            <a:endParaRPr lang="en-US" sz="4000" dirty="0" smtClean="0"/>
          </a:p>
          <a:p>
            <a:pPr lvl="0"/>
            <a:r>
              <a:rPr lang="en-GB" sz="4000" dirty="0" smtClean="0"/>
              <a:t>Impulsivity.</a:t>
            </a:r>
            <a:endParaRPr lang="en-US" sz="40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8001000" cy="1904999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 smtClean="0"/>
              <a:t>DIAGNOSTIC CRITERIA</a:t>
            </a:r>
            <a:br>
              <a:rPr lang="en-GB" sz="4400" b="1" dirty="0" smtClean="0"/>
            </a:br>
            <a:r>
              <a:rPr lang="en-GB" sz="4400" b="1" dirty="0" smtClean="0"/>
              <a:t>(DSM V)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200400"/>
            <a:ext cx="7772400" cy="1610911"/>
          </a:xfrm>
        </p:spPr>
        <p:txBody>
          <a:bodyPr>
            <a:normAutofit/>
          </a:bodyPr>
          <a:lstStyle/>
          <a:p>
            <a:pPr algn="ctr"/>
            <a:r>
              <a:rPr lang="en-GB" sz="3800" b="1" dirty="0" smtClean="0"/>
              <a:t>INATTENTION</a:t>
            </a:r>
            <a:endParaRPr lang="en-US" sz="3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609600"/>
            <a:ext cx="8305800" cy="5715000"/>
          </a:xfrm>
        </p:spPr>
        <p:txBody>
          <a:bodyPr>
            <a:noAutofit/>
          </a:bodyPr>
          <a:lstStyle/>
          <a:p>
            <a:pPr lvl="0"/>
            <a:r>
              <a:rPr lang="en-GB" sz="2700" dirty="0" smtClean="0"/>
              <a:t>Fails to give close attention to details.</a:t>
            </a:r>
            <a:endParaRPr lang="en-US" sz="2700" dirty="0" smtClean="0"/>
          </a:p>
          <a:p>
            <a:pPr lvl="0"/>
            <a:r>
              <a:rPr lang="en-GB" sz="2700" dirty="0" smtClean="0"/>
              <a:t>Difficulty sustaining attention in tasks.</a:t>
            </a:r>
            <a:endParaRPr lang="en-US" sz="2700" dirty="0" smtClean="0"/>
          </a:p>
          <a:p>
            <a:pPr lvl="0"/>
            <a:r>
              <a:rPr lang="en-GB" sz="2700" dirty="0" smtClean="0"/>
              <a:t>Does not seem to listen when talked to.</a:t>
            </a:r>
            <a:endParaRPr lang="en-US" sz="2700" dirty="0" smtClean="0"/>
          </a:p>
          <a:p>
            <a:pPr lvl="0"/>
            <a:r>
              <a:rPr lang="en-GB" sz="2700" dirty="0" smtClean="0"/>
              <a:t>Does not follow through on instructions.</a:t>
            </a:r>
            <a:endParaRPr lang="en-US" sz="2700" dirty="0" smtClean="0"/>
          </a:p>
          <a:p>
            <a:pPr lvl="0"/>
            <a:r>
              <a:rPr lang="en-GB" sz="2700" dirty="0" smtClean="0"/>
              <a:t>Difficulty organizing tasks and activities.</a:t>
            </a:r>
            <a:endParaRPr lang="en-US" sz="2700" dirty="0" smtClean="0"/>
          </a:p>
          <a:p>
            <a:pPr lvl="0"/>
            <a:r>
              <a:rPr lang="en-GB" sz="2700" dirty="0" smtClean="0"/>
              <a:t>Avoids or dislikes work that requires sustained mental effort.</a:t>
            </a:r>
            <a:endParaRPr lang="en-US" sz="2700" dirty="0" smtClean="0"/>
          </a:p>
          <a:p>
            <a:pPr lvl="0"/>
            <a:r>
              <a:rPr lang="en-GB" sz="2700" dirty="0" smtClean="0"/>
              <a:t>Often loses things that are necessary for tasks- keys/ wallet reading glasses etc.</a:t>
            </a:r>
            <a:endParaRPr lang="en-US" sz="2700" dirty="0" smtClean="0"/>
          </a:p>
          <a:p>
            <a:pPr lvl="0"/>
            <a:r>
              <a:rPr lang="en-GB" sz="2700" dirty="0" smtClean="0"/>
              <a:t>Easily distracted by extraneous stimuli-noise/ thoughts.</a:t>
            </a:r>
            <a:endParaRPr lang="en-US" sz="2700" dirty="0" smtClean="0"/>
          </a:p>
          <a:p>
            <a:r>
              <a:rPr lang="en-GB" sz="2700" dirty="0" smtClean="0"/>
              <a:t>Forgetful in daily activities.</a:t>
            </a:r>
            <a:endParaRPr lang="en-US" sz="2700" dirty="0" smtClean="0"/>
          </a:p>
          <a:p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HYPERACTIVITY AND IMPULSIVITY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4953000"/>
          </a:xfrm>
        </p:spPr>
        <p:txBody>
          <a:bodyPr>
            <a:noAutofit/>
          </a:bodyPr>
          <a:lstStyle/>
          <a:p>
            <a:pPr lvl="0"/>
            <a:r>
              <a:rPr lang="en-GB" sz="3200" dirty="0" smtClean="0"/>
              <a:t>Fidgets.</a:t>
            </a:r>
            <a:endParaRPr lang="en-US" sz="3200" dirty="0" smtClean="0"/>
          </a:p>
          <a:p>
            <a:pPr lvl="0"/>
            <a:r>
              <a:rPr lang="en-GB" sz="3200" dirty="0" smtClean="0"/>
              <a:t>Leaves seat/cannot stay still.</a:t>
            </a:r>
            <a:endParaRPr lang="en-US" sz="3200" dirty="0" smtClean="0"/>
          </a:p>
          <a:p>
            <a:pPr lvl="0"/>
            <a:r>
              <a:rPr lang="en-GB" sz="3200" dirty="0" smtClean="0"/>
              <a:t>Feeling restless.</a:t>
            </a:r>
            <a:endParaRPr lang="en-US" sz="3200" dirty="0" smtClean="0"/>
          </a:p>
          <a:p>
            <a:pPr lvl="0"/>
            <a:r>
              <a:rPr lang="en-GB" sz="3200" dirty="0" smtClean="0"/>
              <a:t>Tends to talk excessively.</a:t>
            </a:r>
            <a:endParaRPr lang="en-US" sz="3200" dirty="0" smtClean="0"/>
          </a:p>
          <a:p>
            <a:pPr lvl="0"/>
            <a:r>
              <a:rPr lang="en-GB" sz="3200" dirty="0" smtClean="0"/>
              <a:t>Blurts out answers or completes other people’s sentences.</a:t>
            </a:r>
            <a:endParaRPr lang="en-US" sz="3200" dirty="0" smtClean="0"/>
          </a:p>
          <a:p>
            <a:pPr lvl="0"/>
            <a:r>
              <a:rPr lang="en-GB" sz="3200" dirty="0" smtClean="0"/>
              <a:t>Difficulty waiting their turn e.g. in lines.</a:t>
            </a:r>
            <a:endParaRPr lang="en-US" sz="3200" dirty="0" smtClean="0"/>
          </a:p>
          <a:p>
            <a:pPr lvl="0"/>
            <a:r>
              <a:rPr lang="en-GB" sz="3200" dirty="0" smtClean="0"/>
              <a:t>Often interrupts or intrudes on others.</a:t>
            </a:r>
            <a:endParaRPr lang="en-US" sz="3200" dirty="0" smtClean="0"/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 smtClean="0"/>
              <a:t>ADHD ACROSS THE LIFESPAN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GB" b="1" dirty="0" smtClean="0"/>
              <a:t>CHILDHOOD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en-GB" sz="3600" dirty="0" smtClean="0"/>
              <a:t>Poor academic performance.</a:t>
            </a:r>
            <a:endParaRPr lang="en-US" sz="3600" dirty="0" smtClean="0"/>
          </a:p>
          <a:p>
            <a:pPr lvl="0"/>
            <a:r>
              <a:rPr lang="en-GB" sz="3600" dirty="0" smtClean="0"/>
              <a:t>Learning disorders e.g. dyslexia.</a:t>
            </a:r>
            <a:endParaRPr lang="en-US" sz="3600" dirty="0" smtClean="0"/>
          </a:p>
          <a:p>
            <a:pPr lvl="0"/>
            <a:r>
              <a:rPr lang="en-GB" sz="3600" dirty="0" smtClean="0"/>
              <a:t>Co-morbidity with:</a:t>
            </a:r>
            <a:endParaRPr lang="en-US" sz="3600" dirty="0" smtClean="0"/>
          </a:p>
          <a:p>
            <a:pPr lvl="0"/>
            <a:r>
              <a:rPr lang="en-GB" sz="3600" dirty="0" smtClean="0"/>
              <a:t>Oppositional defiant disorder.</a:t>
            </a:r>
            <a:endParaRPr lang="en-US" sz="3600" dirty="0" smtClean="0"/>
          </a:p>
          <a:p>
            <a:pPr lvl="0"/>
            <a:r>
              <a:rPr lang="en-GB" sz="3600" dirty="0" smtClean="0"/>
              <a:t>Conduct disorder.</a:t>
            </a:r>
            <a:endParaRPr lang="en-US" sz="3600" dirty="0" smtClean="0"/>
          </a:p>
          <a:p>
            <a:pPr lvl="0"/>
            <a:r>
              <a:rPr lang="en-GB" sz="3600" dirty="0" smtClean="0"/>
              <a:t>Mood disorders.</a:t>
            </a:r>
            <a:endParaRPr lang="en-US" sz="36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b="1" dirty="0" smtClean="0"/>
              <a:t>ADOLESCENCE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Restless. </a:t>
            </a:r>
            <a:endParaRPr lang="en-US" dirty="0" smtClean="0"/>
          </a:p>
          <a:p>
            <a:pPr lvl="0"/>
            <a:r>
              <a:rPr lang="en-GB" dirty="0" smtClean="0"/>
              <a:t>Procrastination.</a:t>
            </a:r>
            <a:endParaRPr lang="en-US" dirty="0" smtClean="0"/>
          </a:p>
          <a:p>
            <a:pPr lvl="0"/>
            <a:r>
              <a:rPr lang="en-GB" dirty="0" smtClean="0"/>
              <a:t>Moodiness.</a:t>
            </a:r>
            <a:endParaRPr lang="en-US" dirty="0" smtClean="0"/>
          </a:p>
          <a:p>
            <a:pPr lvl="0"/>
            <a:r>
              <a:rPr lang="en-GB" dirty="0" smtClean="0"/>
              <a:t>Poor life skills.</a:t>
            </a:r>
            <a:endParaRPr lang="en-US" dirty="0" smtClean="0"/>
          </a:p>
          <a:p>
            <a:pPr lvl="0"/>
            <a:r>
              <a:rPr lang="en-GB" dirty="0" smtClean="0"/>
              <a:t>Low self-esteem.</a:t>
            </a:r>
            <a:endParaRPr lang="en-US" dirty="0" smtClean="0"/>
          </a:p>
          <a:p>
            <a:pPr lvl="0"/>
            <a:r>
              <a:rPr lang="en-GB" dirty="0" smtClean="0"/>
              <a:t>Inability to delay gratification.</a:t>
            </a:r>
            <a:endParaRPr lang="en-US" dirty="0" smtClean="0"/>
          </a:p>
          <a:p>
            <a:pPr lvl="0"/>
            <a:r>
              <a:rPr lang="en-GB" dirty="0" smtClean="0"/>
              <a:t>Risky impulsive behaviour leading to:</a:t>
            </a:r>
            <a:endParaRPr lang="en-US" dirty="0" smtClean="0"/>
          </a:p>
          <a:p>
            <a:pPr lvl="0"/>
            <a:r>
              <a:rPr lang="en-GB" dirty="0" smtClean="0"/>
              <a:t>Clashes with authority.</a:t>
            </a:r>
            <a:endParaRPr lang="en-US" dirty="0" smtClean="0"/>
          </a:p>
          <a:p>
            <a:pPr lvl="0"/>
            <a:r>
              <a:rPr lang="en-GB" dirty="0" smtClean="0"/>
              <a:t>Risky sexual behaviour.</a:t>
            </a:r>
            <a:endParaRPr lang="en-US" dirty="0" smtClean="0"/>
          </a:p>
          <a:p>
            <a:pPr lvl="0"/>
            <a:r>
              <a:rPr lang="en-GB" dirty="0" smtClean="0"/>
              <a:t>Drug abuse.</a:t>
            </a:r>
            <a:endParaRPr lang="en-US" dirty="0" smtClean="0"/>
          </a:p>
          <a:p>
            <a:pPr lvl="0"/>
            <a:r>
              <a:rPr lang="en-GB" dirty="0" smtClean="0"/>
              <a:t>Poor academic outcome.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715962"/>
          </a:xfrm>
        </p:spPr>
        <p:txBody>
          <a:bodyPr>
            <a:noAutofit/>
          </a:bodyPr>
          <a:lstStyle/>
          <a:p>
            <a:pPr algn="ctr"/>
            <a:r>
              <a:rPr lang="en-GB" dirty="0" smtClean="0"/>
              <a:t>ADULTS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066800"/>
            <a:ext cx="8305800" cy="48768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Adults with ADHD present with:</a:t>
            </a:r>
            <a:endParaRPr lang="en-US" dirty="0" smtClean="0"/>
          </a:p>
          <a:p>
            <a:pPr lvl="0"/>
            <a:r>
              <a:rPr lang="en-GB" dirty="0" smtClean="0"/>
              <a:t>Inability to relax or sleep.</a:t>
            </a:r>
            <a:endParaRPr lang="en-US" dirty="0" smtClean="0"/>
          </a:p>
          <a:p>
            <a:pPr lvl="0"/>
            <a:r>
              <a:rPr lang="en-GB" dirty="0" smtClean="0"/>
              <a:t>Low stress tolerance.</a:t>
            </a:r>
            <a:endParaRPr lang="en-US" dirty="0" smtClean="0"/>
          </a:p>
          <a:p>
            <a:pPr lvl="0"/>
            <a:r>
              <a:rPr lang="en-GB" dirty="0" smtClean="0"/>
              <a:t>Procrastination.</a:t>
            </a:r>
            <a:endParaRPr lang="en-US" dirty="0" smtClean="0"/>
          </a:p>
          <a:p>
            <a:pPr lvl="0"/>
            <a:r>
              <a:rPr lang="en-GB" dirty="0" smtClean="0"/>
              <a:t>Poor motivation.</a:t>
            </a:r>
            <a:endParaRPr lang="en-US" dirty="0" smtClean="0"/>
          </a:p>
          <a:p>
            <a:pPr lvl="0"/>
            <a:r>
              <a:rPr lang="en-GB" dirty="0" smtClean="0"/>
              <a:t>Relationship difficulties.</a:t>
            </a:r>
            <a:endParaRPr lang="en-US" dirty="0" smtClean="0"/>
          </a:p>
          <a:p>
            <a:pPr lvl="0"/>
            <a:r>
              <a:rPr lang="en-GB" dirty="0" smtClean="0"/>
              <a:t>Problems with employment.</a:t>
            </a:r>
            <a:endParaRPr lang="en-US" dirty="0" smtClean="0"/>
          </a:p>
          <a:p>
            <a:pPr lvl="0"/>
            <a:r>
              <a:rPr lang="en-GB" dirty="0" smtClean="0"/>
              <a:t>Frequent job changes.</a:t>
            </a:r>
            <a:endParaRPr lang="en-US" dirty="0" smtClean="0"/>
          </a:p>
          <a:p>
            <a:pPr lvl="0"/>
            <a:r>
              <a:rPr lang="en-GB" dirty="0" smtClean="0"/>
              <a:t>Co-morbid disorders:</a:t>
            </a:r>
            <a:endParaRPr lang="en-US" dirty="0" smtClean="0"/>
          </a:p>
          <a:p>
            <a:pPr lvl="0"/>
            <a:r>
              <a:rPr lang="en-GB" dirty="0" smtClean="0"/>
              <a:t>Depression.</a:t>
            </a:r>
            <a:endParaRPr lang="en-US" dirty="0" smtClean="0"/>
          </a:p>
          <a:p>
            <a:pPr lvl="0"/>
            <a:r>
              <a:rPr lang="en-GB" dirty="0" smtClean="0"/>
              <a:t>Anxiety.</a:t>
            </a:r>
            <a:endParaRPr lang="en-US" dirty="0" smtClean="0"/>
          </a:p>
          <a:p>
            <a:pPr lvl="0"/>
            <a:r>
              <a:rPr lang="en-GB" dirty="0" smtClean="0"/>
              <a:t>Substance abuse.</a:t>
            </a:r>
            <a:endParaRPr lang="en-US" dirty="0" smtClean="0"/>
          </a:p>
          <a:p>
            <a:pPr lvl="0"/>
            <a:r>
              <a:rPr lang="en-GB" dirty="0" smtClean="0"/>
              <a:t>Personality disorder.</a:t>
            </a:r>
            <a:endParaRPr lang="en-US" dirty="0" smtClean="0"/>
          </a:p>
          <a:p>
            <a:r>
              <a:rPr lang="en-GB" dirty="0" smtClean="0"/>
              <a:t>Anti-social behaviour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/>
              <a:t>ADHD AT THE WORKPLACE</a:t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838200"/>
            <a:ext cx="8382000" cy="5334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The following may be observed in adults with ADHD.</a:t>
            </a:r>
          </a:p>
          <a:p>
            <a:pPr lvl="0"/>
            <a:r>
              <a:rPr lang="en-US" dirty="0" smtClean="0"/>
              <a:t>Cannot sit still.</a:t>
            </a:r>
          </a:p>
          <a:p>
            <a:pPr lvl="0"/>
            <a:r>
              <a:rPr lang="en-US" dirty="0" smtClean="0"/>
              <a:t>Getting focused / organized is difficult.</a:t>
            </a:r>
          </a:p>
          <a:p>
            <a:pPr lvl="0"/>
            <a:r>
              <a:rPr lang="en-US" dirty="0" smtClean="0"/>
              <a:t>Meetings are excruciating.</a:t>
            </a:r>
          </a:p>
          <a:p>
            <a:pPr lvl="0"/>
            <a:r>
              <a:rPr lang="en-US" dirty="0" smtClean="0"/>
              <a:t>Cannot keep track of multiple projects or deadlines.</a:t>
            </a:r>
          </a:p>
          <a:p>
            <a:pPr lvl="0"/>
            <a:r>
              <a:rPr lang="en-US" dirty="0" smtClean="0"/>
              <a:t>Forgetfulness.</a:t>
            </a:r>
          </a:p>
          <a:p>
            <a:pPr lvl="0"/>
            <a:r>
              <a:rPr lang="en-US" dirty="0" smtClean="0"/>
              <a:t>Easily bored.</a:t>
            </a:r>
          </a:p>
          <a:p>
            <a:pPr lvl="0"/>
            <a:r>
              <a:rPr lang="en-US" dirty="0" smtClean="0"/>
              <a:t>Listening and paying attention is difficult.</a:t>
            </a:r>
          </a:p>
          <a:p>
            <a:pPr lvl="0"/>
            <a:r>
              <a:rPr lang="en-US" dirty="0" smtClean="0"/>
              <a:t>Cannot follow directions.</a:t>
            </a:r>
          </a:p>
          <a:p>
            <a:pPr lvl="0"/>
            <a:r>
              <a:rPr lang="en-US" dirty="0" smtClean="0"/>
              <a:t>Procrastination.</a:t>
            </a:r>
          </a:p>
          <a:p>
            <a:pPr lvl="0"/>
            <a:r>
              <a:rPr lang="en-US" dirty="0" smtClean="0"/>
              <a:t>Incomplete assignments.</a:t>
            </a:r>
          </a:p>
          <a:p>
            <a:pPr lvl="0"/>
            <a:r>
              <a:rPr lang="en-US" dirty="0" smtClean="0"/>
              <a:t>Cannot get to work on time.</a:t>
            </a:r>
          </a:p>
          <a:p>
            <a:pPr lvl="0"/>
            <a:r>
              <a:rPr lang="en-US" dirty="0" smtClean="0"/>
              <a:t>Poor attention to details.</a:t>
            </a:r>
          </a:p>
          <a:p>
            <a:pPr lvl="0"/>
            <a:r>
              <a:rPr lang="en-US" dirty="0" smtClean="0"/>
              <a:t>Unable to control emotions / anger.</a:t>
            </a:r>
          </a:p>
          <a:p>
            <a:pPr lvl="0"/>
            <a:r>
              <a:rPr lang="en-US" dirty="0" smtClean="0"/>
              <a:t>Hyper focusing.</a:t>
            </a:r>
          </a:p>
          <a:p>
            <a:pPr lvl="0"/>
            <a:r>
              <a:rPr lang="en-US" dirty="0" smtClean="0"/>
              <a:t>Sense of failure and low self-esteem.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8903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b="1" dirty="0" smtClean="0"/>
              <a:t/>
            </a:r>
            <a:br>
              <a:rPr lang="en-US" sz="4900" b="1" dirty="0" smtClean="0"/>
            </a:br>
            <a:r>
              <a:rPr lang="en-US" sz="4900" b="1" dirty="0" smtClean="0"/>
              <a:t>POSITIVE </a:t>
            </a:r>
            <a:r>
              <a:rPr lang="en-US" sz="4900" b="1" dirty="0"/>
              <a:t>ASPECTS OF ADHD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200"/>
            <a:ext cx="8305800" cy="48768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Hyperactivity may translate into high energy and drive.</a:t>
            </a:r>
            <a:endParaRPr lang="en-US" dirty="0" smtClean="0"/>
          </a:p>
          <a:p>
            <a:pPr lvl="0"/>
            <a:r>
              <a:rPr lang="en-US" dirty="0"/>
              <a:t>Over talkativeness can lead to success in networking / sales / promotion.</a:t>
            </a:r>
            <a:endParaRPr lang="en-US" dirty="0" smtClean="0"/>
          </a:p>
          <a:p>
            <a:pPr lvl="0"/>
            <a:r>
              <a:rPr lang="en-US" dirty="0"/>
              <a:t>‘Daydreamers’ can become workers with valuable, creative ideas.</a:t>
            </a:r>
            <a:endParaRPr lang="en-US" dirty="0" smtClean="0"/>
          </a:p>
          <a:p>
            <a:pPr lvl="0"/>
            <a:r>
              <a:rPr lang="en-US" dirty="0"/>
              <a:t>Hyper focus may lead to talented computer scientists who can stay at the computer for hours.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900" b="1" dirty="0"/>
              <a:t>JOB CHOICE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en-US" sz="3800" dirty="0"/>
              <a:t>It is important to be in the right career if you have ADHD.</a:t>
            </a:r>
            <a:endParaRPr lang="en-US" sz="3800" dirty="0" smtClean="0"/>
          </a:p>
          <a:p>
            <a:pPr lvl="0"/>
            <a:r>
              <a:rPr lang="en-US" sz="3800" dirty="0"/>
              <a:t>Most will do well in fast-paced flexible hours.</a:t>
            </a:r>
            <a:endParaRPr lang="en-US" sz="3800" dirty="0" smtClean="0"/>
          </a:p>
          <a:p>
            <a:pPr lvl="0"/>
            <a:r>
              <a:rPr lang="en-US" sz="3800" dirty="0"/>
              <a:t>May thrive in own business.</a:t>
            </a:r>
            <a:endParaRPr lang="en-US" sz="38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b="1" dirty="0"/>
              <a:t>CONCLUSION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371600"/>
            <a:ext cx="8305800" cy="49530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ADHD is a lifelong disorder and therefore can create challenges in the workplace.</a:t>
            </a:r>
            <a:endParaRPr lang="en-US" dirty="0" smtClean="0"/>
          </a:p>
          <a:p>
            <a:pPr lvl="0"/>
            <a:r>
              <a:rPr lang="en-US" dirty="0"/>
              <a:t>Understanding the condition can help adults make better choice in careers.</a:t>
            </a:r>
            <a:endParaRPr lang="en-US" dirty="0" smtClean="0"/>
          </a:p>
          <a:p>
            <a:pPr lvl="0"/>
            <a:r>
              <a:rPr lang="en-US" dirty="0"/>
              <a:t>Employer and HR specialists may conclude that an employee with ADHD is careless, lazy or non-motivated.</a:t>
            </a:r>
            <a:endParaRPr lang="en-US" dirty="0" smtClean="0"/>
          </a:p>
          <a:p>
            <a:pPr lvl="0"/>
            <a:r>
              <a:rPr lang="en-US" dirty="0"/>
              <a:t>There is a lot to gain in helping talented employees with ADHD to overcome their challenges.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</TotalTime>
  <Words>554</Words>
  <Application>Microsoft Office PowerPoint</Application>
  <PresentationFormat>On-screen Show (4:3)</PresentationFormat>
  <Paragraphs>104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Oriel</vt:lpstr>
      <vt:lpstr>                          ADHD AND THE WORKPLACE - MANIFESTATIONS  </vt:lpstr>
      <vt:lpstr>PowerPoint Presentation</vt:lpstr>
      <vt:lpstr> WHAT IS ADHD? </vt:lpstr>
      <vt:lpstr>PowerPoint Presentation</vt:lpstr>
      <vt:lpstr>DIAGNOSTIC CRITERIA (DSM V) </vt:lpstr>
      <vt:lpstr>PowerPoint Presentation</vt:lpstr>
      <vt:lpstr>HYPERACTIVITY AND IMPULSIVITY</vt:lpstr>
      <vt:lpstr>ADHD ACROSS THE LIFESPAN CHILDHOOD</vt:lpstr>
      <vt:lpstr>ADOLESCENCE </vt:lpstr>
      <vt:lpstr>ADULTS</vt:lpstr>
      <vt:lpstr>ADHD AT THE WORKPLACE </vt:lpstr>
      <vt:lpstr> POSITIVE ASPECTS OF ADHD </vt:lpstr>
      <vt:lpstr>JOB CHOICE </vt:lpstr>
      <vt:lpstr>CONCLUSION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Sally</dc:creator>
  <cp:lastModifiedBy>retreat</cp:lastModifiedBy>
  <cp:revision>6</cp:revision>
  <dcterms:created xsi:type="dcterms:W3CDTF">2014-10-07T11:40:44Z</dcterms:created>
  <dcterms:modified xsi:type="dcterms:W3CDTF">2014-10-09T10:35:16Z</dcterms:modified>
</cp:coreProperties>
</file>